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1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83" r:id="rId7"/>
    <p:sldId id="269" r:id="rId8"/>
    <p:sldId id="275" r:id="rId9"/>
    <p:sldId id="274" r:id="rId10"/>
    <p:sldId id="271" r:id="rId11"/>
    <p:sldId id="277" r:id="rId12"/>
    <p:sldId id="276" r:id="rId13"/>
    <p:sldId id="272" r:id="rId14"/>
    <p:sldId id="280" r:id="rId15"/>
    <p:sldId id="281" r:id="rId16"/>
    <p:sldId id="282" r:id="rId17"/>
    <p:sldId id="273" r:id="rId18"/>
    <p:sldId id="279" r:id="rId19"/>
    <p:sldId id="27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A76A260-7C63-4135-9B9D-914E3C6C61E5}">
          <p14:sldIdLst>
            <p14:sldId id="256"/>
            <p14:sldId id="257"/>
            <p14:sldId id="258"/>
            <p14:sldId id="259"/>
            <p14:sldId id="260"/>
            <p14:sldId id="283"/>
            <p14:sldId id="269"/>
            <p14:sldId id="275"/>
            <p14:sldId id="274"/>
            <p14:sldId id="271"/>
            <p14:sldId id="277"/>
            <p14:sldId id="276"/>
            <p14:sldId id="272"/>
            <p14:sldId id="280"/>
            <p14:sldId id="281"/>
            <p14:sldId id="282"/>
            <p14:sldId id="273"/>
            <p14:sldId id="279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jpg>
</file>

<file path=ppt/media/image3.png>
</file>

<file path=ppt/media/image4.png>
</file>

<file path=ppt/media/image5.gif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53061-2E96-4167-B875-17C91008318E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2A7D8-ADFF-4683-B77A-89D7E02D6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595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32A7D8-ADFF-4683-B77A-89D7E02D677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68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556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059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41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514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624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619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547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60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71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8014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74947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2627680-BCAD-473F-8A72-5AE6D9681B68}" type="datetimeFigureOut">
              <a:rPr lang="en-US" smtClean="0"/>
              <a:t>20/04/2022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4BFD98E-06CF-4C66-B768-BB8CD535F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62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7.jpe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00530-021-00751-3" TargetMode="External"/><Relationship Id="rId2" Type="http://schemas.openxmlformats.org/officeDocument/2006/relationships/hyperlink" Target="https://doi.org/10.1007/s11042-020-09548-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007/s11042-018-7084-0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3C2BB-1D06-4FB1-914B-94B2C29A3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7" y="2091263"/>
            <a:ext cx="9165995" cy="2590800"/>
          </a:xfrm>
        </p:spPr>
        <p:txBody>
          <a:bodyPr/>
          <a:lstStyle/>
          <a:p>
            <a:r>
              <a:rPr lang="en-US" dirty="0"/>
              <a:t>Self Embedding Watermarking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81D624-2F78-4BB9-B84B-9BFBCF54AF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Advisor: Dr. Asif Mahmood Gilani</a:t>
            </a:r>
          </a:p>
        </p:txBody>
      </p:sp>
    </p:spTree>
    <p:extLst>
      <p:ext uri="{BB962C8B-B14F-4D97-AF65-F5344CB8AC3E}">
        <p14:creationId xmlns:p14="http://schemas.microsoft.com/office/powerpoint/2010/main" val="3130307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795E0-8A9F-463C-B23C-61F5230FF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058" y="67827"/>
            <a:ext cx="10058400" cy="1371600"/>
          </a:xfrm>
        </p:spPr>
        <p:txBody>
          <a:bodyPr/>
          <a:lstStyle/>
          <a:p>
            <a:r>
              <a:rPr lang="en-US" dirty="0"/>
              <a:t>GUI (Full Screen)</a:t>
            </a:r>
          </a:p>
        </p:txBody>
      </p:sp>
      <p:pic>
        <p:nvPicPr>
          <p:cNvPr id="4" name="Large Screen">
            <a:hlinkClick r:id="" action="ppaction://media"/>
            <a:extLst>
              <a:ext uri="{FF2B5EF4-FFF2-40B4-BE49-F238E27FC236}">
                <a16:creationId xmlns:a16="http://schemas.microsoft.com/office/drawing/2014/main" id="{BC2A4770-294B-4D34-BFFF-8074C022DAC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2921" y="1288598"/>
            <a:ext cx="9746157" cy="5238981"/>
          </a:xfrm>
        </p:spPr>
      </p:pic>
    </p:spTree>
    <p:extLst>
      <p:ext uri="{BB962C8B-B14F-4D97-AF65-F5344CB8AC3E}">
        <p14:creationId xmlns:p14="http://schemas.microsoft.com/office/powerpoint/2010/main" val="1880730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79B1C-FA5D-4450-938E-728E2390E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668" y="119062"/>
            <a:ext cx="10058400" cy="1371600"/>
          </a:xfrm>
        </p:spPr>
        <p:txBody>
          <a:bodyPr/>
          <a:lstStyle/>
          <a:p>
            <a:r>
              <a:rPr lang="en-US" dirty="0"/>
              <a:t>GUI (Small Screen)</a:t>
            </a:r>
          </a:p>
        </p:txBody>
      </p:sp>
      <p:pic>
        <p:nvPicPr>
          <p:cNvPr id="4" name="Small Screen">
            <a:hlinkClick r:id="" action="ppaction://media"/>
            <a:extLst>
              <a:ext uri="{FF2B5EF4-FFF2-40B4-BE49-F238E27FC236}">
                <a16:creationId xmlns:a16="http://schemas.microsoft.com/office/drawing/2014/main" id="{AD8E4F3F-4963-465A-BEB0-9DA46202BD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2718" y="301658"/>
            <a:ext cx="3962350" cy="6243525"/>
          </a:xfrm>
        </p:spPr>
      </p:pic>
    </p:spTree>
    <p:extLst>
      <p:ext uri="{BB962C8B-B14F-4D97-AF65-F5344CB8AC3E}">
        <p14:creationId xmlns:p14="http://schemas.microsoft.com/office/powerpoint/2010/main" val="2342573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D7479-B752-4C58-955F-FEA5EA99C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035" y="642594"/>
            <a:ext cx="11133056" cy="1371600"/>
          </a:xfrm>
        </p:spPr>
        <p:txBody>
          <a:bodyPr>
            <a:normAutofit/>
          </a:bodyPr>
          <a:lstStyle/>
          <a:p>
            <a:r>
              <a:rPr lang="en-US" sz="4000" dirty="0"/>
              <a:t>Code Explanation Triple Recovery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09686-B6CF-4E42-9242-CCD41036B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Lookup table</a:t>
            </a:r>
          </a:p>
          <a:p>
            <a:r>
              <a:rPr lang="en-US" dirty="0"/>
              <a:t>Image size</a:t>
            </a:r>
          </a:p>
          <a:p>
            <a:r>
              <a:rPr lang="en-US" dirty="0"/>
              <a:t>Block number</a:t>
            </a:r>
          </a:p>
          <a:p>
            <a:r>
              <a:rPr lang="en-US" dirty="0"/>
              <a:t>Watermark process</a:t>
            </a:r>
          </a:p>
          <a:p>
            <a:r>
              <a:rPr lang="en-US" dirty="0"/>
              <a:t>Authentication process</a:t>
            </a:r>
          </a:p>
        </p:txBody>
      </p:sp>
    </p:spTree>
    <p:extLst>
      <p:ext uri="{BB962C8B-B14F-4D97-AF65-F5344CB8AC3E}">
        <p14:creationId xmlns:p14="http://schemas.microsoft.com/office/powerpoint/2010/main" val="214346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34A1E-DE7B-4E0E-A352-5A73ADA54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157" y="-131975"/>
            <a:ext cx="10972800" cy="1371600"/>
          </a:xfrm>
        </p:spPr>
        <p:txBody>
          <a:bodyPr>
            <a:normAutofit/>
          </a:bodyPr>
          <a:lstStyle/>
          <a:p>
            <a:r>
              <a:rPr lang="en-US" sz="4000" dirty="0"/>
              <a:t>Prototype Results (Triple Recovery Method)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F23E02A-FF90-4988-BD98-6D123DBAFC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788111"/>
              </p:ext>
            </p:extLst>
          </p:nvPr>
        </p:nvGraphicFramePr>
        <p:xfrm>
          <a:off x="317368" y="895548"/>
          <a:ext cx="11419003" cy="573524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321378">
                  <a:extLst>
                    <a:ext uri="{9D8B030D-6E8A-4147-A177-3AD203B41FA5}">
                      <a16:colId xmlns:a16="http://schemas.microsoft.com/office/drawing/2014/main" val="540536397"/>
                    </a:ext>
                  </a:extLst>
                </a:gridCol>
                <a:gridCol w="3487918">
                  <a:extLst>
                    <a:ext uri="{9D8B030D-6E8A-4147-A177-3AD203B41FA5}">
                      <a16:colId xmlns:a16="http://schemas.microsoft.com/office/drawing/2014/main" val="3902525723"/>
                    </a:ext>
                  </a:extLst>
                </a:gridCol>
                <a:gridCol w="2026763">
                  <a:extLst>
                    <a:ext uri="{9D8B030D-6E8A-4147-A177-3AD203B41FA5}">
                      <a16:colId xmlns:a16="http://schemas.microsoft.com/office/drawing/2014/main" val="2969027659"/>
                    </a:ext>
                  </a:extLst>
                </a:gridCol>
                <a:gridCol w="2582944">
                  <a:extLst>
                    <a:ext uri="{9D8B030D-6E8A-4147-A177-3AD203B41FA5}">
                      <a16:colId xmlns:a16="http://schemas.microsoft.com/office/drawing/2014/main" val="3693321576"/>
                    </a:ext>
                  </a:extLst>
                </a:gridCol>
              </a:tblGrid>
              <a:tr h="766696">
                <a:tc>
                  <a:txBody>
                    <a:bodyPr/>
                    <a:lstStyle/>
                    <a:p>
                      <a:r>
                        <a:rPr lang="en-US" dirty="0"/>
                        <a:t>Original Image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Watermarked Image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Execution Time</a:t>
                      </a:r>
                    </a:p>
                    <a:p>
                      <a:r>
                        <a:rPr lang="en-US" dirty="0"/>
                        <a:t>(Seconds)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PSNR</a:t>
                      </a:r>
                    </a:p>
                    <a:p>
                      <a:r>
                        <a:rPr lang="en-US" sz="1400" baseline="0" dirty="0"/>
                        <a:t>(Watermarked Image)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4568520"/>
                  </a:ext>
                </a:extLst>
              </a:tr>
              <a:tr h="23277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50.09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030325"/>
                  </a:ext>
                </a:extLst>
              </a:tr>
              <a:tr h="26407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50.10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7948330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8FECAFFA-9669-4EFE-B0ED-F87AA35FB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57" y="1708608"/>
            <a:ext cx="2196445" cy="21964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7AB548-2B28-4341-BDF9-63A243486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506" y="1708607"/>
            <a:ext cx="2196445" cy="21964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E3279A6-A43E-419E-9312-5149B22372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29" y="4162627"/>
            <a:ext cx="2831184" cy="21233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6E64941-A83C-45FB-B530-9FC4E9C3F7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272" y="4233329"/>
            <a:ext cx="2758911" cy="206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214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83179-0BBB-42E2-A48C-41B41490C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705" y="0"/>
            <a:ext cx="11057641" cy="1371600"/>
          </a:xfrm>
        </p:spPr>
        <p:txBody>
          <a:bodyPr>
            <a:normAutofit/>
          </a:bodyPr>
          <a:lstStyle/>
          <a:p>
            <a:r>
              <a:rPr lang="en-US" sz="4000" dirty="0"/>
              <a:t>Prototype Results (Triple Recovery Method)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BF25B42-C877-464E-AA00-9A0AFFE279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9877995"/>
              </p:ext>
            </p:extLst>
          </p:nvPr>
        </p:nvGraphicFramePr>
        <p:xfrm>
          <a:off x="736862" y="1159496"/>
          <a:ext cx="10424474" cy="53261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12237">
                  <a:extLst>
                    <a:ext uri="{9D8B030D-6E8A-4147-A177-3AD203B41FA5}">
                      <a16:colId xmlns:a16="http://schemas.microsoft.com/office/drawing/2014/main" val="373252453"/>
                    </a:ext>
                  </a:extLst>
                </a:gridCol>
                <a:gridCol w="5212237">
                  <a:extLst>
                    <a:ext uri="{9D8B030D-6E8A-4147-A177-3AD203B41FA5}">
                      <a16:colId xmlns:a16="http://schemas.microsoft.com/office/drawing/2014/main" val="1484572579"/>
                    </a:ext>
                  </a:extLst>
                </a:gridCol>
              </a:tblGrid>
              <a:tr h="52917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Tampered 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Image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3935925"/>
                  </a:ext>
                </a:extLst>
              </a:tr>
              <a:tr h="247391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9842589"/>
                  </a:ext>
                </a:extLst>
              </a:tr>
              <a:tr h="23230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987200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CF38974F-FF0D-46A8-82A6-8CBC7BEB8C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778" y="4324546"/>
            <a:ext cx="2758911" cy="20691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AC9CFC5-4BB7-439A-B0AD-50A404C4E9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173" y="4324546"/>
            <a:ext cx="2743200" cy="2057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15E3F3A-2E42-49AA-8053-F30DEAA3E8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774" y="1751812"/>
            <a:ext cx="2355131" cy="235513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CDB30FA-5AD3-4390-8D85-C3C32E973B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088" y="1751812"/>
            <a:ext cx="2355131" cy="235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296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2FE21-07F0-4382-9AE4-1668DC22A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157" y="642594"/>
            <a:ext cx="10963373" cy="1371600"/>
          </a:xfrm>
        </p:spPr>
        <p:txBody>
          <a:bodyPr>
            <a:normAutofit/>
          </a:bodyPr>
          <a:lstStyle/>
          <a:p>
            <a:r>
              <a:rPr lang="en-US" sz="4000" dirty="0"/>
              <a:t>Code Explanation Pixel-wise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7C078-3EF2-4FA0-AC8F-FE6C41FCB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Block division</a:t>
            </a:r>
          </a:p>
          <a:p>
            <a:r>
              <a:rPr lang="en-US" dirty="0"/>
              <a:t>Bit sequence generation and permutation of bit sequence using user key</a:t>
            </a:r>
          </a:p>
          <a:p>
            <a:r>
              <a:rPr lang="en-US" dirty="0"/>
              <a:t>Watermark embedding</a:t>
            </a:r>
          </a:p>
          <a:p>
            <a:r>
              <a:rPr lang="en-US" dirty="0"/>
              <a:t>Authentication module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7372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26577-38A1-46A0-A8C2-024CCE795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433" y="-111550"/>
            <a:ext cx="100584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Prototype Results (Pixel-wise Method)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4967F7D-A7BD-4C04-88FD-DD139187F8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024038"/>
              </p:ext>
            </p:extLst>
          </p:nvPr>
        </p:nvGraphicFramePr>
        <p:xfrm>
          <a:off x="245097" y="989814"/>
          <a:ext cx="11560404" cy="555946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462779">
                  <a:extLst>
                    <a:ext uri="{9D8B030D-6E8A-4147-A177-3AD203B41FA5}">
                      <a16:colId xmlns:a16="http://schemas.microsoft.com/office/drawing/2014/main" val="3520427053"/>
                    </a:ext>
                  </a:extLst>
                </a:gridCol>
                <a:gridCol w="3487918">
                  <a:extLst>
                    <a:ext uri="{9D8B030D-6E8A-4147-A177-3AD203B41FA5}">
                      <a16:colId xmlns:a16="http://schemas.microsoft.com/office/drawing/2014/main" val="3151258161"/>
                    </a:ext>
                  </a:extLst>
                </a:gridCol>
                <a:gridCol w="2026763">
                  <a:extLst>
                    <a:ext uri="{9D8B030D-6E8A-4147-A177-3AD203B41FA5}">
                      <a16:colId xmlns:a16="http://schemas.microsoft.com/office/drawing/2014/main" val="677020705"/>
                    </a:ext>
                  </a:extLst>
                </a:gridCol>
                <a:gridCol w="2582944">
                  <a:extLst>
                    <a:ext uri="{9D8B030D-6E8A-4147-A177-3AD203B41FA5}">
                      <a16:colId xmlns:a16="http://schemas.microsoft.com/office/drawing/2014/main" val="3094390416"/>
                    </a:ext>
                  </a:extLst>
                </a:gridCol>
              </a:tblGrid>
              <a:tr h="593889">
                <a:tc>
                  <a:txBody>
                    <a:bodyPr/>
                    <a:lstStyle/>
                    <a:p>
                      <a:r>
                        <a:rPr lang="en-US" dirty="0"/>
                        <a:t>Original Image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Watermarked Image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Execution Time</a:t>
                      </a:r>
                    </a:p>
                    <a:p>
                      <a:r>
                        <a:rPr lang="en-US" dirty="0"/>
                        <a:t>(Seconds)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PSNR</a:t>
                      </a:r>
                    </a:p>
                    <a:p>
                      <a:r>
                        <a:rPr lang="en-US" sz="1400" baseline="0" dirty="0"/>
                        <a:t>(Watermarked Image)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683017"/>
                  </a:ext>
                </a:extLst>
              </a:tr>
              <a:tr h="237649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2.33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38.38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9082835"/>
                  </a:ext>
                </a:extLst>
              </a:tr>
              <a:tr h="254289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147.18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38.35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0454317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BC40EA9A-0F37-4D6C-9EF7-17E8A98A7A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708221"/>
            <a:ext cx="2196445" cy="21964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789114-051D-4137-B3C2-2D06820596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038" y="1708220"/>
            <a:ext cx="2196446" cy="21964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C6B0C3-3617-4D2A-810E-BD5A6D5CDE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30" y="4165280"/>
            <a:ext cx="2831184" cy="21233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CD13D0-1E2E-41B8-A20B-BDEC800F99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958" y="4165280"/>
            <a:ext cx="2928595" cy="219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5736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73CA9-B86F-4852-878A-CA0E6DA95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48060-93AF-4E77-8EAF-4483FFB21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Finalize image restoration module.</a:t>
            </a:r>
          </a:p>
          <a:p>
            <a:r>
              <a:rPr lang="en-US" dirty="0"/>
              <a:t>Compare total results of both research papers.</a:t>
            </a:r>
          </a:p>
          <a:p>
            <a:r>
              <a:rPr lang="en-US" dirty="0"/>
              <a:t>Completed keyframe extraction module and frame index embedding module.</a:t>
            </a:r>
          </a:p>
          <a:p>
            <a:r>
              <a:rPr lang="en-US" dirty="0"/>
              <a:t>Extend the method with better results to support video authentication and recovery.</a:t>
            </a:r>
          </a:p>
          <a:p>
            <a:r>
              <a:rPr lang="en-US" dirty="0"/>
              <a:t>Backend connectivity with frontend.</a:t>
            </a:r>
          </a:p>
        </p:txBody>
      </p:sp>
    </p:spTree>
    <p:extLst>
      <p:ext uri="{BB962C8B-B14F-4D97-AF65-F5344CB8AC3E}">
        <p14:creationId xmlns:p14="http://schemas.microsoft.com/office/powerpoint/2010/main" val="1365634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47F8A-71F1-45AE-868A-D9C9337E7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ED070-09EA-4E36-B60D-0DA74AB5D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6048"/>
            <a:ext cx="10058400" cy="3931920"/>
          </a:xfrm>
        </p:spPr>
        <p:txBody>
          <a:bodyPr/>
          <a:lstStyle/>
          <a:p>
            <a:r>
              <a:rPr lang="en-US" dirty="0"/>
              <a:t>Gul, E., Ozturk, S. A novel triple recovery information embedding approach for self-embedded digital image watermarking. </a:t>
            </a:r>
            <a:r>
              <a:rPr lang="en-US" dirty="0" err="1"/>
              <a:t>Multimed</a:t>
            </a:r>
            <a:r>
              <a:rPr lang="en-US" dirty="0"/>
              <a:t> Tools Appl 79, 31239–31264 (2020). </a:t>
            </a:r>
            <a:r>
              <a:rPr lang="en-US" dirty="0">
                <a:hlinkClick r:id="rId2"/>
              </a:rPr>
              <a:t>https://doi.org/10.1007/s11042-020-09548-4</a:t>
            </a:r>
            <a:endParaRPr lang="en-US" dirty="0"/>
          </a:p>
          <a:p>
            <a:r>
              <a:rPr lang="en-US" dirty="0"/>
              <a:t>Gul, E., Ozturk, S. A novel pixel-wise authentication-based self-embedding fragile watermarking method. Multimedia Systems 27, 531–545 (2021). </a:t>
            </a:r>
            <a:r>
              <a:rPr lang="en-US" dirty="0">
                <a:hlinkClick r:id="rId3"/>
              </a:rPr>
              <a:t>https://doi.org/10.1007/s00530-021-00751-3</a:t>
            </a:r>
            <a:endParaRPr lang="en-US" dirty="0"/>
          </a:p>
          <a:p>
            <a:r>
              <a:rPr lang="en-US" dirty="0"/>
              <a:t>Gul, E., Ozturk, S. A novel hash function based fragile watermarking method for image integrity. </a:t>
            </a:r>
            <a:r>
              <a:rPr lang="en-US" dirty="0" err="1"/>
              <a:t>Multimed</a:t>
            </a:r>
            <a:r>
              <a:rPr lang="en-US" dirty="0"/>
              <a:t> Tools Appl 78, 17701–17718 (2019). </a:t>
            </a:r>
            <a:r>
              <a:rPr lang="en-US" dirty="0">
                <a:hlinkClick r:id="rId4"/>
              </a:rPr>
              <a:t>https://doi.org/10.1007/s11042-018-7084-0</a:t>
            </a:r>
            <a:endParaRPr lang="en-US" dirty="0"/>
          </a:p>
          <a:p>
            <a:r>
              <a:rPr lang="en-US" dirty="0"/>
              <a:t>P. </a:t>
            </a:r>
            <a:r>
              <a:rPr lang="en-US" dirty="0" err="1"/>
              <a:t>Deshmane</a:t>
            </a:r>
            <a:r>
              <a:rPr lang="en-US" dirty="0"/>
              <a:t>, "MRKFE: Designing cascaded map reduce algorithm for key frame extraction," 2017 International Conference on Information Communication and Embedded Systems (ICICES), 2017, pp. 1-6, </a:t>
            </a:r>
            <a:r>
              <a:rPr lang="en-US" dirty="0" err="1"/>
              <a:t>doi</a:t>
            </a:r>
            <a:r>
              <a:rPr lang="en-US" dirty="0"/>
              <a:t>: 10.1109/ICICES.2017.8070719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879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E79E7E-329F-4885-AF33-50C317F8D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0576" y="1707810"/>
            <a:ext cx="9070848" cy="2587752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29CE3-0F89-460E-8748-31A788827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0576" y="3959258"/>
            <a:ext cx="9070848" cy="1630838"/>
          </a:xfrm>
        </p:spPr>
        <p:txBody>
          <a:bodyPr>
            <a:normAutofit/>
          </a:bodyPr>
          <a:lstStyle/>
          <a:p>
            <a:r>
              <a:rPr lang="en-US" dirty="0"/>
              <a:t>18L-0756 Arbab Hamd Rizwan</a:t>
            </a:r>
          </a:p>
          <a:p>
            <a:r>
              <a:rPr lang="en-US" dirty="0"/>
              <a:t>18L-0972 Usama Aslam</a:t>
            </a:r>
          </a:p>
          <a:p>
            <a:r>
              <a:rPr lang="en-US" dirty="0"/>
              <a:t>18L-1131 Aashar Naseem</a:t>
            </a:r>
          </a:p>
          <a:p>
            <a:r>
              <a:rPr lang="en-US" dirty="0"/>
              <a:t>18L-1139 </a:t>
            </a:r>
            <a:r>
              <a:rPr lang="en-US" dirty="0" err="1"/>
              <a:t>Hunzlah</a:t>
            </a:r>
            <a:r>
              <a:rPr lang="en-US" dirty="0"/>
              <a:t> Malik</a:t>
            </a:r>
          </a:p>
        </p:txBody>
      </p:sp>
    </p:spTree>
    <p:extLst>
      <p:ext uri="{BB962C8B-B14F-4D97-AF65-F5344CB8AC3E}">
        <p14:creationId xmlns:p14="http://schemas.microsoft.com/office/powerpoint/2010/main" val="944663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E4ACD-916E-4E31-A16F-5138E94D7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30715-D91A-453A-9F70-945443951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20316"/>
            <a:ext cx="10058400" cy="3931920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Literature Review</a:t>
            </a:r>
          </a:p>
          <a:p>
            <a:r>
              <a:rPr lang="en-US" dirty="0"/>
              <a:t>Current Progress</a:t>
            </a:r>
          </a:p>
          <a:p>
            <a:r>
              <a:rPr lang="en-US" dirty="0"/>
              <a:t>System Overview</a:t>
            </a:r>
          </a:p>
          <a:p>
            <a:r>
              <a:rPr lang="en-US" dirty="0"/>
              <a:t>GUI</a:t>
            </a:r>
          </a:p>
          <a:p>
            <a:r>
              <a:rPr lang="en-US" dirty="0"/>
              <a:t>Code Explanation (Triple Recovery Method)</a:t>
            </a:r>
          </a:p>
          <a:p>
            <a:r>
              <a:rPr lang="en-US" dirty="0"/>
              <a:t>Prototype Results</a:t>
            </a:r>
          </a:p>
          <a:p>
            <a:r>
              <a:rPr lang="en-US" dirty="0"/>
              <a:t>Code Explanation (Pixel-wise Method)</a:t>
            </a:r>
          </a:p>
          <a:p>
            <a:r>
              <a:rPr lang="en-US" dirty="0"/>
              <a:t>Prototype Results</a:t>
            </a:r>
          </a:p>
          <a:p>
            <a:r>
              <a:rPr lang="en-US" dirty="0"/>
              <a:t>Future Plan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90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F94C-DA8E-4903-98E9-454AF172B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CF8DF-44DB-4D17-8061-6AD3C33EFB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Self Embedding Watermarking System?</a:t>
            </a:r>
          </a:p>
          <a:p>
            <a:r>
              <a:rPr lang="en-US" dirty="0"/>
              <a:t>Why is it needed?</a:t>
            </a:r>
          </a:p>
          <a:p>
            <a:r>
              <a:rPr lang="en-US" dirty="0"/>
              <a:t>Image Watermarking</a:t>
            </a:r>
          </a:p>
          <a:p>
            <a:r>
              <a:rPr lang="en-US" dirty="0"/>
              <a:t>Video Watermarking</a:t>
            </a:r>
          </a:p>
          <a:p>
            <a:r>
              <a:rPr lang="en-US" dirty="0"/>
              <a:t>Tamper Detection for image and video</a:t>
            </a:r>
          </a:p>
          <a:p>
            <a:r>
              <a:rPr lang="en-US" dirty="0"/>
              <a:t>Restoration of tampered image and video</a:t>
            </a:r>
          </a:p>
        </p:txBody>
      </p:sp>
    </p:spTree>
    <p:extLst>
      <p:ext uri="{BB962C8B-B14F-4D97-AF65-F5344CB8AC3E}">
        <p14:creationId xmlns:p14="http://schemas.microsoft.com/office/powerpoint/2010/main" val="1155877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EB59-2830-4B32-B8EB-22DEA8242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5E533-64B4-4006-A35B-6D604EBB2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12750" indent="-342900">
              <a:lnSpc>
                <a:spcPct val="90000"/>
              </a:lnSpc>
              <a:spcBef>
                <a:spcPts val="1000"/>
              </a:spcBef>
              <a:buSzPts val="2500"/>
            </a:pPr>
            <a:r>
              <a:rPr lang="en-US" sz="2000" b="1" dirty="0"/>
              <a:t>Image Watermarking</a:t>
            </a:r>
          </a:p>
          <a:p>
            <a:pPr marL="687070" lvl="1" indent="-342900">
              <a:lnSpc>
                <a:spcPct val="90000"/>
              </a:lnSpc>
              <a:spcBef>
                <a:spcPts val="1000"/>
              </a:spcBef>
              <a:buSzPts val="2500"/>
            </a:pPr>
            <a:r>
              <a:rPr lang="en-US" sz="1800" dirty="0"/>
              <a:t>Triple Recovery Information Embedding Approach</a:t>
            </a:r>
          </a:p>
          <a:p>
            <a:pPr marL="687070" lvl="1" indent="-342900">
              <a:lnSpc>
                <a:spcPct val="90000"/>
              </a:lnSpc>
              <a:spcBef>
                <a:spcPts val="1000"/>
              </a:spcBef>
              <a:buSzPts val="2500"/>
            </a:pPr>
            <a:r>
              <a:rPr lang="en-US" sz="1800" dirty="0"/>
              <a:t>Pixel-wise Authentication Based Self-Embedding Fragile Watermarking Method</a:t>
            </a:r>
          </a:p>
          <a:p>
            <a:pPr marL="687070" lvl="1" indent="-342900">
              <a:lnSpc>
                <a:spcPct val="90000"/>
              </a:lnSpc>
              <a:spcBef>
                <a:spcPts val="1000"/>
              </a:spcBef>
              <a:buSzPts val="2500"/>
            </a:pPr>
            <a:r>
              <a:rPr lang="en-US" sz="1800" dirty="0"/>
              <a:t>Hash Function Based Fragile Watermarking </a:t>
            </a:r>
          </a:p>
          <a:p>
            <a:pPr marL="412750" indent="-342900">
              <a:lnSpc>
                <a:spcPct val="90000"/>
              </a:lnSpc>
              <a:spcBef>
                <a:spcPts val="1600"/>
              </a:spcBef>
              <a:buSzPts val="2500"/>
            </a:pPr>
            <a:r>
              <a:rPr lang="en-US" sz="2000" b="1" dirty="0"/>
              <a:t>Video Watermarking </a:t>
            </a:r>
          </a:p>
          <a:p>
            <a:pPr marL="687070" lvl="1" indent="-342900">
              <a:lnSpc>
                <a:spcPct val="90000"/>
              </a:lnSpc>
              <a:spcBef>
                <a:spcPts val="1600"/>
              </a:spcBef>
              <a:buSzPts val="2500"/>
            </a:pPr>
            <a:r>
              <a:rPr lang="en-US" sz="1800" dirty="0"/>
              <a:t>Video-Tampering Detection and Content Reconstruction via Self-Embedding</a:t>
            </a:r>
          </a:p>
          <a:p>
            <a:pPr marL="687070" lvl="1" indent="-342900">
              <a:lnSpc>
                <a:spcPct val="90000"/>
              </a:lnSpc>
              <a:spcBef>
                <a:spcPts val="1600"/>
              </a:spcBef>
              <a:buSzPts val="2500"/>
            </a:pPr>
            <a:r>
              <a:rPr lang="en-US" sz="1800" dirty="0"/>
              <a:t>Spatiotemporal Trident Networks: Detection and Localization of Object Removal Tampering</a:t>
            </a: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820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A4719-F8D1-4B9F-A639-05FF4272A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613D6-D0D3-47E0-B82E-5FA75EA65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Keyframe Extraction</a:t>
            </a:r>
          </a:p>
          <a:p>
            <a:pPr lvl="1"/>
            <a:r>
              <a:rPr lang="en-US" sz="1800" dirty="0"/>
              <a:t>MRKFE: Designing cascaded map reduce algorithm for key frame extraction</a:t>
            </a:r>
          </a:p>
          <a:p>
            <a:pPr lvl="1"/>
            <a:r>
              <a:rPr lang="en-US" sz="1800" dirty="0"/>
              <a:t>Key frame extraction based on dynamic color histogram and fast wavelet histogram</a:t>
            </a:r>
          </a:p>
          <a:p>
            <a:pPr lvl="1"/>
            <a:r>
              <a:rPr lang="en-US" sz="1800" dirty="0"/>
              <a:t>A novel video key-frame-extraction algorithm based on perceived motion energy model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34752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9136D-21E1-42FB-9334-393CE8CB8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Progress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486B6-FC73-4A0C-A54D-8930D5DD7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Triple recovery method 70% completed which includes watermark embedding and authentication.</a:t>
            </a:r>
          </a:p>
          <a:p>
            <a:r>
              <a:rPr lang="en-US" dirty="0"/>
              <a:t>Pixel-wise method 60% completed which includes watermark embedding and authentication.</a:t>
            </a:r>
          </a:p>
          <a:p>
            <a:r>
              <a:rPr lang="en-US" dirty="0"/>
              <a:t>Keyframe extraction method has been finalized and is in progress (initial phase)</a:t>
            </a:r>
          </a:p>
          <a:p>
            <a:r>
              <a:rPr lang="en-US" dirty="0"/>
              <a:t>GUI for project has been completed.</a:t>
            </a:r>
          </a:p>
        </p:txBody>
      </p:sp>
    </p:spTree>
    <p:extLst>
      <p:ext uri="{BB962C8B-B14F-4D97-AF65-F5344CB8AC3E}">
        <p14:creationId xmlns:p14="http://schemas.microsoft.com/office/powerpoint/2010/main" val="2142572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2EB8F-7F3B-4F20-B312-510BD88F3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6032B-75E7-4022-9DFD-8F0C9E76F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Technologies used </a:t>
            </a:r>
          </a:p>
          <a:p>
            <a:r>
              <a:rPr lang="en-US" dirty="0"/>
              <a:t>Methodology</a:t>
            </a:r>
          </a:p>
          <a:p>
            <a:r>
              <a:rPr lang="en-US" dirty="0"/>
              <a:t>Code Explanation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735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3E5F4-09EB-4C90-B5B5-9EDC4AC44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B9FB5-9392-438B-AD04-E54342E46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ReactJS for frontend</a:t>
            </a:r>
          </a:p>
          <a:p>
            <a:pPr lvl="1"/>
            <a:r>
              <a:rPr lang="en-US" dirty="0"/>
              <a:t>Typescript</a:t>
            </a:r>
          </a:p>
          <a:p>
            <a:pPr lvl="1"/>
            <a:r>
              <a:rPr lang="en-US" dirty="0" err="1"/>
              <a:t>AntDesign</a:t>
            </a:r>
            <a:r>
              <a:rPr lang="en-US" dirty="0"/>
              <a:t> UI</a:t>
            </a:r>
          </a:p>
          <a:p>
            <a:pPr lvl="1"/>
            <a:r>
              <a:rPr lang="en-US" dirty="0"/>
              <a:t>Material UI</a:t>
            </a:r>
          </a:p>
          <a:p>
            <a:r>
              <a:rPr lang="en-US" dirty="0"/>
              <a:t>NodeJS for backend</a:t>
            </a:r>
          </a:p>
          <a:p>
            <a:r>
              <a:rPr lang="en-US" dirty="0"/>
              <a:t>Python for multimedia authentication and recovery modules</a:t>
            </a:r>
          </a:p>
          <a:p>
            <a:r>
              <a:rPr lang="en-US" dirty="0"/>
              <a:t>Blake2b library</a:t>
            </a:r>
          </a:p>
        </p:txBody>
      </p:sp>
    </p:spTree>
    <p:extLst>
      <p:ext uri="{BB962C8B-B14F-4D97-AF65-F5344CB8AC3E}">
        <p14:creationId xmlns:p14="http://schemas.microsoft.com/office/powerpoint/2010/main" val="2332245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828C2-7B66-41AD-9BDF-1818572C5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29DD3-7254-4BC1-8367-62B24C97D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two different image watermarking and restoration research papers.</a:t>
            </a:r>
          </a:p>
          <a:p>
            <a:r>
              <a:rPr lang="en-US" dirty="0"/>
              <a:t>Select the paper with better results and extend for video authentication and recovery.</a:t>
            </a:r>
          </a:p>
          <a:p>
            <a:r>
              <a:rPr lang="en-US" dirty="0"/>
              <a:t>Watermarking</a:t>
            </a:r>
          </a:p>
          <a:p>
            <a:pPr lvl="1"/>
            <a:r>
              <a:rPr lang="en-US" dirty="0"/>
              <a:t>Hash value generation for authentication bits</a:t>
            </a:r>
          </a:p>
          <a:p>
            <a:pPr lvl="1"/>
            <a:r>
              <a:rPr lang="en-US" dirty="0"/>
              <a:t>Multiple variants of lookup table</a:t>
            </a:r>
          </a:p>
          <a:p>
            <a:pPr lvl="1"/>
            <a:r>
              <a:rPr lang="en-US" dirty="0"/>
              <a:t>Implementation of image division</a:t>
            </a:r>
          </a:p>
          <a:p>
            <a:r>
              <a:rPr lang="en-US" dirty="0"/>
              <a:t>Tamper detection and restoration</a:t>
            </a:r>
          </a:p>
          <a:p>
            <a:pPr lvl="1"/>
            <a:r>
              <a:rPr lang="en-US" dirty="0"/>
              <a:t>Triple recovery information embedding method</a:t>
            </a:r>
          </a:p>
          <a:p>
            <a:pPr lvl="1"/>
            <a:r>
              <a:rPr lang="en-US" dirty="0"/>
              <a:t>Pixel-wise authentication method</a:t>
            </a:r>
          </a:p>
          <a:p>
            <a:r>
              <a:rPr lang="en-US" dirty="0"/>
              <a:t>Video authentication and restoration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2523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1144</TotalTime>
  <Words>603</Words>
  <Application>Microsoft Office PowerPoint</Application>
  <PresentationFormat>Widescreen</PresentationFormat>
  <Paragraphs>121</Paragraphs>
  <Slides>19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</vt:lpstr>
      <vt:lpstr>Century Gothic</vt:lpstr>
      <vt:lpstr>Garamond</vt:lpstr>
      <vt:lpstr>Savon</vt:lpstr>
      <vt:lpstr>Self Embedding Watermarking System</vt:lpstr>
      <vt:lpstr>Outline</vt:lpstr>
      <vt:lpstr>Introduction</vt:lpstr>
      <vt:lpstr>Literature Review</vt:lpstr>
      <vt:lpstr>Literature Review (Cont.)</vt:lpstr>
      <vt:lpstr>Current Progress </vt:lpstr>
      <vt:lpstr>System Overview</vt:lpstr>
      <vt:lpstr>Technologies Used</vt:lpstr>
      <vt:lpstr>Methodology</vt:lpstr>
      <vt:lpstr>GUI (Full Screen)</vt:lpstr>
      <vt:lpstr>GUI (Small Screen)</vt:lpstr>
      <vt:lpstr>Code Explanation Triple Recovery Method</vt:lpstr>
      <vt:lpstr>Prototype Results (Triple Recovery Method)</vt:lpstr>
      <vt:lpstr>Prototype Results (Triple Recovery Method)</vt:lpstr>
      <vt:lpstr>Code Explanation Pixel-wise Method</vt:lpstr>
      <vt:lpstr>Prototype Results (Pixel-wise Method)</vt:lpstr>
      <vt:lpstr>Future Plan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 Embedding Watermarking System</dc:title>
  <dc:creator>Arbab Hamd</dc:creator>
  <cp:lastModifiedBy>Arbab Hamd</cp:lastModifiedBy>
  <cp:revision>16</cp:revision>
  <dcterms:created xsi:type="dcterms:W3CDTF">2022-04-11T21:15:22Z</dcterms:created>
  <dcterms:modified xsi:type="dcterms:W3CDTF">2022-04-20T17:31:16Z</dcterms:modified>
</cp:coreProperties>
</file>

<file path=docProps/thumbnail.jpeg>
</file>